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21"/>
  </p:notesMasterIdLst>
  <p:handoutMasterIdLst>
    <p:handoutMasterId r:id="rId22"/>
  </p:handoutMasterIdLst>
  <p:sldIdLst>
    <p:sldId id="1020" r:id="rId2"/>
    <p:sldId id="1322" r:id="rId3"/>
    <p:sldId id="1300" r:id="rId4"/>
    <p:sldId id="1353" r:id="rId5"/>
    <p:sldId id="1358" r:id="rId6"/>
    <p:sldId id="1369" r:id="rId7"/>
    <p:sldId id="1367" r:id="rId8"/>
    <p:sldId id="1368" r:id="rId9"/>
    <p:sldId id="1359" r:id="rId10"/>
    <p:sldId id="1370" r:id="rId11"/>
    <p:sldId id="1360" r:id="rId12"/>
    <p:sldId id="1229" r:id="rId13"/>
    <p:sldId id="1371" r:id="rId14"/>
    <p:sldId id="1362" r:id="rId15"/>
    <p:sldId id="1363" r:id="rId16"/>
    <p:sldId id="1364" r:id="rId17"/>
    <p:sldId id="1365" r:id="rId18"/>
    <p:sldId id="1372" r:id="rId19"/>
    <p:sldId id="1366" r:id="rId2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843"/>
    <p:restoredTop sz="88062"/>
  </p:normalViewPr>
  <p:slideViewPr>
    <p:cSldViewPr snapToGrid="0" snapToObjects="1">
      <p:cViewPr varScale="1">
        <p:scale>
          <a:sx n="108" d="100"/>
          <a:sy n="108" d="100"/>
        </p:scale>
        <p:origin x="65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70" d="100"/>
          <a:sy n="70" d="100"/>
        </p:scale>
        <p:origin x="2768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E25584-BAA1-A047-A111-B888A25036BF}" type="datetimeFigureOut">
              <a:rPr lang="en-US" smtClean="0"/>
              <a:t>7/23/19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6347EF-83B3-EA4C-8A41-2638AE5E41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76202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CAB398-5D09-A14F-86FD-4F73AFE66318}" type="datetimeFigureOut">
              <a:rPr lang="en-US" smtClean="0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3E9475-3FD0-EF45-BAE9-234064E66D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8393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3E9475-3FD0-EF45-BAE9-234064E66D9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1160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Which of these would affect the width of the confidence interval?</a:t>
            </a:r>
          </a:p>
          <a:p>
            <a:r>
              <a:rPr lang="en-US"/>
              <a:t>https://www.polleverywhere.com/multiple_choice_polls/DaEkNQ6fYK5lEmYMaNOz1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3E9475-3FD0-EF45-BAE9-234064E66D9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9160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3E9475-3FD0-EF45-BAE9-234064E66D9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93405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3E9475-3FD0-EF45-BAE9-234064E66D9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1052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The null model can always be rejected if the sample size is large enough. Explain why this statement is true.</a:t>
            </a:r>
          </a:p>
          <a:p>
            <a:r>
              <a:rPr lang="en-US"/>
              <a:t>https://www.polleverywhere.com/discourses/yUjpWQOxt65rE9oKZlKav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3E9475-3FD0-EF45-BAE9-234064E66D9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2750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3E9475-3FD0-EF45-BAE9-234064E66D9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4286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3E9475-3FD0-EF45-BAE9-234064E66D9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8312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3E9475-3FD0-EF45-BAE9-234064E66D9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6111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3E9475-3FD0-EF45-BAE9-234064E66D9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76362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3E9475-3FD0-EF45-BAE9-234064E66D9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311051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3E9475-3FD0-EF45-BAE9-234064E66D9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0333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3E9475-3FD0-EF45-BAE9-234064E66D9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6089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3E9475-3FD0-EF45-BAE9-234064E66D9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097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3E9475-3FD0-EF45-BAE9-234064E66D9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5957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3E9475-3FD0-EF45-BAE9-234064E66D9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3934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3E9475-3FD0-EF45-BAE9-234064E66D9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8982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If we reject the null model with a Larger Standard error, would we also reject it if the Standard Error were smaller?</a:t>
            </a:r>
          </a:p>
          <a:p>
            <a:r>
              <a:rPr lang="en-US"/>
              <a:t>https://www.polleverywhere.com/multiple_choice_polls/rQgaEL2vC1kRjb0HeFH6g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3E9475-3FD0-EF45-BAE9-234064E66D9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5267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If we failed to reject the null model with a Larger Standard error, would we also fail to reject it if the Standard Error were smaller?</a:t>
            </a:r>
          </a:p>
          <a:p>
            <a:r>
              <a:rPr lang="en-US"/>
              <a:t>https://www.polleverywhere.com/multiple_choice_polls/tGXi5DJ7P1GcsFa788HKV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3E9475-3FD0-EF45-BAE9-234064E66D9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2413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3E9475-3FD0-EF45-BAE9-234064E66D9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2395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C4E33-66AA-A543-B4EE-D804180F9FD0}" type="datetimeFigureOut">
              <a:rPr lang="en-US" smtClean="0"/>
              <a:t>7/23/19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48268-B2FC-E644-AAE1-FCDE9FB376B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C4E33-66AA-A543-B4EE-D804180F9FD0}" type="datetimeFigureOut">
              <a:rPr lang="en-US" smtClean="0"/>
              <a:t>7/23/19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48268-B2FC-E644-AAE1-FCDE9FB376B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C4E33-66AA-A543-B4EE-D804180F9FD0}" type="datetimeFigureOut">
              <a:rPr lang="en-US" smtClean="0"/>
              <a:t>7/23/19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48268-B2FC-E644-AAE1-FCDE9FB376B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C4E33-66AA-A543-B4EE-D804180F9FD0}" type="datetimeFigureOut">
              <a:rPr lang="en-US" smtClean="0"/>
              <a:t>7/23/19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48268-B2FC-E644-AAE1-FCDE9FB376B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C4E33-66AA-A543-B4EE-D804180F9FD0}" type="datetimeFigureOut">
              <a:rPr lang="en-US" smtClean="0"/>
              <a:t>7/23/19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48268-B2FC-E644-AAE1-FCDE9FB376B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C4E33-66AA-A543-B4EE-D804180F9FD0}" type="datetimeFigureOut">
              <a:rPr lang="en-US" smtClean="0"/>
              <a:t>7/23/19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48268-B2FC-E644-AAE1-FCDE9FB376B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C4E33-66AA-A543-B4EE-D804180F9FD0}" type="datetimeFigureOut">
              <a:rPr lang="en-US" smtClean="0"/>
              <a:t>7/23/19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48268-B2FC-E644-AAE1-FCDE9FB376B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C4E33-66AA-A543-B4EE-D804180F9FD0}" type="datetimeFigureOut">
              <a:rPr lang="en-US" smtClean="0"/>
              <a:t>7/23/19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48268-B2FC-E644-AAE1-FCDE9FB376B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C4E33-66AA-A543-B4EE-D804180F9FD0}" type="datetimeFigureOut">
              <a:rPr lang="en-US" smtClean="0"/>
              <a:t>7/23/19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48268-B2FC-E644-AAE1-FCDE9FB376B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C4E33-66AA-A543-B4EE-D804180F9FD0}" type="datetimeFigureOut">
              <a:rPr lang="en-US" smtClean="0"/>
              <a:t>7/23/19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48268-B2FC-E644-AAE1-FCDE9FB376B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C4E33-66AA-A543-B4EE-D804180F9FD0}" type="datetimeFigureOut">
              <a:rPr lang="en-US" smtClean="0"/>
              <a:t>7/23/19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48268-B2FC-E644-AAE1-FCDE9FB376B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3C4E33-66AA-A543-B4EE-D804180F9FD0}" type="datetimeFigureOut">
              <a:rPr lang="en-US" smtClean="0"/>
              <a:t>7/23/19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348268-B2FC-E644-AAE1-FCDE9FB376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34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.png"/><Relationship Id="rId5" Type="http://schemas.openxmlformats.org/officeDocument/2006/relationships/image" Target="../media/image28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.jpe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.jpe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.jpe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.jpe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A1019E-0DE3-0647-9353-933A258C65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-10433"/>
            <a:ext cx="7886700" cy="1325563"/>
          </a:xfrm>
        </p:spPr>
        <p:txBody>
          <a:bodyPr/>
          <a:lstStyle/>
          <a:p>
            <a:r>
              <a:rPr lang="en-US" dirty="0"/>
              <a:t>Getting started…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08E297-B95F-604F-A154-3C47FF9731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0295" y="1277373"/>
            <a:ext cx="7886700" cy="2748720"/>
          </a:xfrm>
        </p:spPr>
        <p:txBody>
          <a:bodyPr>
            <a:normAutofit/>
          </a:bodyPr>
          <a:lstStyle/>
          <a:p>
            <a:r>
              <a:rPr lang="en-US" b="1" dirty="0"/>
              <a:t>Please sit in rows A through J only</a:t>
            </a:r>
          </a:p>
          <a:p>
            <a:r>
              <a:rPr lang="en-US" b="1" dirty="0"/>
              <a:t>Form groups of 3-5 students</a:t>
            </a:r>
          </a:p>
          <a:p>
            <a:r>
              <a:rPr lang="en-US" b="1" dirty="0"/>
              <a:t>Discuss: what are you most confused about?</a:t>
            </a:r>
          </a:p>
          <a:p>
            <a:pPr lvl="1"/>
            <a:r>
              <a:rPr lang="en-US" sz="2000" b="1" dirty="0"/>
              <a:t>Post questions on Ask For Me!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03BD7B-BDD3-3C49-B686-EFED0BC7B1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4310" y="3944205"/>
            <a:ext cx="5175380" cy="1918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5547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B4F1FE-B2F8-8C4D-8582-00822549118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6F9391-99D7-3D48-8FB7-E253DCA48EB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slide.url=https://www.polleverywhere.com/multiple_choice_polls/DaEkNQ6fYK5lEmYMaNOz1">
            <a:extLst>
              <a:ext uri="{FF2B5EF4-FFF2-40B4-BE49-F238E27FC236}">
                <a16:creationId xmlns:a16="http://schemas.microsoft.com/office/drawing/2014/main" id="{13E295AC-2F3B-254F-924C-6221F499849E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" y="63500"/>
            <a:ext cx="9017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9720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FEF94FF-0050-B243-A97A-58DF8AD6441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365126"/>
                <a:ext cx="7886700" cy="1834731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Change SE=1.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,= -6 would you reject the null model?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FEF94FF-0050-B243-A97A-58DF8AD64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365126"/>
                <a:ext cx="7886700" cy="1834731"/>
              </a:xfrm>
              <a:blipFill>
                <a:blip r:embed="rId3"/>
                <a:stretch>
                  <a:fillRect l="-3215" b="-13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itle 1">
            <a:extLst>
              <a:ext uri="{FF2B5EF4-FFF2-40B4-BE49-F238E27FC236}">
                <a16:creationId xmlns:a16="http://schemas.microsoft.com/office/drawing/2014/main" id="{BE4A5FC0-DE66-1146-8144-60A2B99F08A6}"/>
              </a:ext>
            </a:extLst>
          </p:cNvPr>
          <p:cNvSpPr txBox="1">
            <a:spLocks/>
          </p:cNvSpPr>
          <p:nvPr/>
        </p:nvSpPr>
        <p:spPr>
          <a:xfrm>
            <a:off x="5342673" y="2432333"/>
            <a:ext cx="3305381" cy="4199121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2"/>
                </a:solidFill>
              </a:rPr>
              <a:t>Construct confidence interval and compare with hypothesis test.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AF664B-88E7-834F-93A5-DE4EA94A0ED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652" r="18192"/>
          <a:stretch/>
        </p:blipFill>
        <p:spPr>
          <a:xfrm rot="5400000">
            <a:off x="1170386" y="1929794"/>
            <a:ext cx="3470247" cy="4553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7546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7F4DE-FBD1-EC4A-BA7A-86B5FEB67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AECDC3-4409-FE40-8FF5-CEF05FEAA6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0813" y="1760029"/>
            <a:ext cx="5335688" cy="1140322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39F0F111-F0A0-1048-894C-64A81347A66B}"/>
              </a:ext>
            </a:extLst>
          </p:cNvPr>
          <p:cNvSpPr txBox="1">
            <a:spLocks/>
          </p:cNvSpPr>
          <p:nvPr/>
        </p:nvSpPr>
        <p:spPr>
          <a:xfrm>
            <a:off x="1266619" y="3123628"/>
            <a:ext cx="7148176" cy="3149849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2"/>
                </a:solidFill>
              </a:rPr>
              <a:t>The null model can always be rejected if the sample size is large enough.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59080E-4606-0344-BBD6-A20ED79298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0057" y="4698552"/>
            <a:ext cx="457200" cy="4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2011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CBA99-C537-8D4E-B1D1-F802B7C7FBC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931480E-CC3F-3B4C-BCBA-C2E18F957AB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slide.url=https://www.polleverywhere.com/discourses/yUjpWQOxt65rE9oKZlKav">
            <a:extLst>
              <a:ext uri="{FF2B5EF4-FFF2-40B4-BE49-F238E27FC236}">
                <a16:creationId xmlns:a16="http://schemas.microsoft.com/office/drawing/2014/main" id="{3BC7F72E-0F4B-0B41-9404-28B3F1B19C94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" y="63500"/>
            <a:ext cx="9017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854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D5E095-85DC-E44B-AEFA-0B048CA1A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and Type II Error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E4D815-1341-FF4B-9612-E278ED19F1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2578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FEF94FF-0050-B243-A97A-58DF8AD6441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365126"/>
                <a:ext cx="7886700" cy="2332951"/>
              </a:xfrm>
            </p:spPr>
            <p:txBody>
              <a:bodyPr>
                <a:normAutofit fontScale="90000"/>
              </a:bodyPr>
              <a:lstStyle/>
              <a:p>
                <a:r>
                  <a:rPr lang="en-US" dirty="0"/>
                  <a:t>Still assuming SE=4,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= -22, what is the probability of doing a study and rejecting the empty model?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FEF94FF-0050-B243-A97A-58DF8AD64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365126"/>
                <a:ext cx="7886700" cy="2332951"/>
              </a:xfrm>
              <a:blipFill>
                <a:blip r:embed="rId3"/>
                <a:stretch>
                  <a:fillRect l="-2733" t="-6522" b="-10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C0AF664B-88E7-834F-93A5-DE4EA94A0ED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652" r="18192"/>
          <a:stretch/>
        </p:blipFill>
        <p:spPr>
          <a:xfrm rot="5400000">
            <a:off x="1170386" y="2326823"/>
            <a:ext cx="3470247" cy="455372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8967AE1-DE34-7A41-B3B2-0BAE0166803D}"/>
              </a:ext>
            </a:extLst>
          </p:cNvPr>
          <p:cNvSpPr txBox="1">
            <a:spLocks/>
          </p:cNvSpPr>
          <p:nvPr/>
        </p:nvSpPr>
        <p:spPr>
          <a:xfrm>
            <a:off x="5435662" y="2854437"/>
            <a:ext cx="3305381" cy="3470248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accent2"/>
                </a:solidFill>
              </a:rPr>
              <a:t>If we do the study again, what is the probability? </a:t>
            </a:r>
          </a:p>
          <a:p>
            <a:r>
              <a:rPr lang="en-US" sz="3200" dirty="0">
                <a:solidFill>
                  <a:schemeClr val="accent1"/>
                </a:solidFill>
              </a:rPr>
              <a:t>What is chance of mistakenly not rejecting null (Type II error)? </a:t>
            </a:r>
          </a:p>
        </p:txBody>
      </p:sp>
    </p:spTree>
    <p:extLst>
      <p:ext uri="{BB962C8B-B14F-4D97-AF65-F5344CB8AC3E}">
        <p14:creationId xmlns:p14="http://schemas.microsoft.com/office/powerpoint/2010/main" val="26988819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FEF94FF-0050-B243-A97A-58DF8AD6441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365126"/>
                <a:ext cx="7886700" cy="2332951"/>
              </a:xfrm>
            </p:spPr>
            <p:txBody>
              <a:bodyPr>
                <a:normAutofit fontScale="90000"/>
              </a:bodyPr>
              <a:lstStyle/>
              <a:p>
                <a:r>
                  <a:rPr lang="en-US" dirty="0"/>
                  <a:t>Still assuming SE=4,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= -16, what is the probability of doing a study and rejecting the empty model?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FEF94FF-0050-B243-A97A-58DF8AD64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365126"/>
                <a:ext cx="7886700" cy="2332951"/>
              </a:xfrm>
              <a:blipFill>
                <a:blip r:embed="rId3"/>
                <a:stretch>
                  <a:fillRect l="-2733" t="-6522" b="-10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C0AF664B-88E7-834F-93A5-DE4EA94A0ED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652" r="18192"/>
          <a:stretch/>
        </p:blipFill>
        <p:spPr>
          <a:xfrm rot="5400000">
            <a:off x="1170386" y="2326823"/>
            <a:ext cx="3470247" cy="455372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81E222D0-8B64-AB4D-8728-45550D67FC82}"/>
              </a:ext>
            </a:extLst>
          </p:cNvPr>
          <p:cNvSpPr txBox="1">
            <a:spLocks/>
          </p:cNvSpPr>
          <p:nvPr/>
        </p:nvSpPr>
        <p:spPr>
          <a:xfrm>
            <a:off x="5435662" y="2854437"/>
            <a:ext cx="3305381" cy="3470248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accent2"/>
                </a:solidFill>
              </a:rPr>
              <a:t>If we do the study again, what is the probability? </a:t>
            </a:r>
          </a:p>
          <a:p>
            <a:r>
              <a:rPr lang="en-US" sz="3200" dirty="0">
                <a:solidFill>
                  <a:schemeClr val="accent1"/>
                </a:solidFill>
              </a:rPr>
              <a:t>What is chance of mistakenly not rejecting null (Type II error)? </a:t>
            </a:r>
          </a:p>
        </p:txBody>
      </p:sp>
    </p:spTree>
    <p:extLst>
      <p:ext uri="{BB962C8B-B14F-4D97-AF65-F5344CB8AC3E}">
        <p14:creationId xmlns:p14="http://schemas.microsoft.com/office/powerpoint/2010/main" val="23202814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FEF94FF-0050-B243-A97A-58DF8AD6441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365126"/>
                <a:ext cx="7886700" cy="2332951"/>
              </a:xfrm>
            </p:spPr>
            <p:txBody>
              <a:bodyPr>
                <a:normAutofit fontScale="90000"/>
              </a:bodyPr>
              <a:lstStyle/>
              <a:p>
                <a:r>
                  <a:rPr lang="en-US" dirty="0"/>
                  <a:t>Still assuming SE=4,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= -8, what is the probability of doing a study and rejecting the empty model?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FEF94FF-0050-B243-A97A-58DF8AD64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365126"/>
                <a:ext cx="7886700" cy="2332951"/>
              </a:xfrm>
              <a:blipFill>
                <a:blip r:embed="rId3"/>
                <a:stretch>
                  <a:fillRect l="-2733" r="-38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itle 1">
            <a:extLst>
              <a:ext uri="{FF2B5EF4-FFF2-40B4-BE49-F238E27FC236}">
                <a16:creationId xmlns:a16="http://schemas.microsoft.com/office/drawing/2014/main" id="{BE4A5FC0-DE66-1146-8144-60A2B99F08A6}"/>
              </a:ext>
            </a:extLst>
          </p:cNvPr>
          <p:cNvSpPr txBox="1">
            <a:spLocks/>
          </p:cNvSpPr>
          <p:nvPr/>
        </p:nvSpPr>
        <p:spPr>
          <a:xfrm>
            <a:off x="5435662" y="2854437"/>
            <a:ext cx="3305381" cy="3470248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accent2"/>
                </a:solidFill>
              </a:rPr>
              <a:t>If we do the study again, what is the probability? </a:t>
            </a:r>
          </a:p>
          <a:p>
            <a:r>
              <a:rPr lang="en-US" sz="3200" dirty="0">
                <a:solidFill>
                  <a:schemeClr val="accent1"/>
                </a:solidFill>
              </a:rPr>
              <a:t>What is chance of mistakenly not rejecting null (Type II error)?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AF664B-88E7-834F-93A5-DE4EA94A0ED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652" r="18192"/>
          <a:stretch/>
        </p:blipFill>
        <p:spPr>
          <a:xfrm rot="5400000">
            <a:off x="1170386" y="2326823"/>
            <a:ext cx="3470247" cy="4553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9972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FEF94FF-0050-B243-A97A-58DF8AD6441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365126"/>
                <a:ext cx="7886700" cy="2332951"/>
              </a:xfrm>
            </p:spPr>
            <p:txBody>
              <a:bodyPr>
                <a:normAutofit fontScale="90000"/>
              </a:bodyPr>
              <a:lstStyle/>
              <a:p>
                <a:r>
                  <a:rPr lang="en-US" dirty="0"/>
                  <a:t>If we want to be able to detect an effect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= -12 with 97.5% probability, what Standard Error would we need?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FEF94FF-0050-B243-A97A-58DF8AD64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365126"/>
                <a:ext cx="7886700" cy="2332951"/>
              </a:xfrm>
              <a:blipFill>
                <a:blip r:embed="rId3"/>
                <a:stretch>
                  <a:fillRect l="-2733" t="-6522" b="-10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itle 1">
            <a:extLst>
              <a:ext uri="{FF2B5EF4-FFF2-40B4-BE49-F238E27FC236}">
                <a16:creationId xmlns:a16="http://schemas.microsoft.com/office/drawing/2014/main" id="{BE4A5FC0-DE66-1146-8144-60A2B99F08A6}"/>
              </a:ext>
            </a:extLst>
          </p:cNvPr>
          <p:cNvSpPr txBox="1">
            <a:spLocks/>
          </p:cNvSpPr>
          <p:nvPr/>
        </p:nvSpPr>
        <p:spPr>
          <a:xfrm>
            <a:off x="5435662" y="2854437"/>
            <a:ext cx="3305381" cy="3470248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accent2"/>
                </a:solidFill>
              </a:rPr>
              <a:t>Try various Standard Errors</a:t>
            </a:r>
          </a:p>
          <a:p>
            <a:endParaRPr lang="en-US" sz="3200" dirty="0">
              <a:solidFill>
                <a:schemeClr val="accent2"/>
              </a:solidFill>
            </a:endParaRPr>
          </a:p>
          <a:p>
            <a:r>
              <a:rPr lang="en-US" sz="2400" dirty="0">
                <a:solidFill>
                  <a:schemeClr val="accent1"/>
                </a:solidFill>
              </a:rPr>
              <a:t>*HINT: make sure to adjust both null and assumed effect distributions</a:t>
            </a:r>
            <a:endParaRPr lang="en-US" sz="3200" dirty="0">
              <a:solidFill>
                <a:schemeClr val="accent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AF664B-88E7-834F-93A5-DE4EA94A0ED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652" r="18192"/>
          <a:stretch/>
        </p:blipFill>
        <p:spPr>
          <a:xfrm rot="5400000">
            <a:off x="1170386" y="2326823"/>
            <a:ext cx="3470247" cy="4553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4347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37B2B8B-28A7-3B45-A65E-CBD8A4CA4C74}"/>
              </a:ext>
            </a:extLst>
          </p:cNvPr>
          <p:cNvSpPr txBox="1"/>
          <p:nvPr/>
        </p:nvSpPr>
        <p:spPr>
          <a:xfrm>
            <a:off x="1637061" y="3075057"/>
            <a:ext cx="586987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chemeClr val="accent2"/>
                </a:solidFill>
              </a:rPr>
              <a:t>Power + Type II Error = 1.0</a:t>
            </a:r>
          </a:p>
        </p:txBody>
      </p:sp>
    </p:spTree>
    <p:extLst>
      <p:ext uri="{BB962C8B-B14F-4D97-AF65-F5344CB8AC3E}">
        <p14:creationId xmlns:p14="http://schemas.microsoft.com/office/powerpoint/2010/main" val="37776237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7367BF-693C-E34D-A9DD-114E36ED6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week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07CD71-A8E1-144E-A6A9-9AF33763D4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Confidence intervals &amp; hypothesis testing </a:t>
            </a:r>
          </a:p>
          <a:p>
            <a:r>
              <a:rPr lang="en-US" dirty="0"/>
              <a:t>What it means to reject the null model</a:t>
            </a:r>
          </a:p>
          <a:p>
            <a:r>
              <a:rPr lang="en-US" dirty="0"/>
              <a:t>Power and Type II error</a:t>
            </a:r>
          </a:p>
          <a:p>
            <a:r>
              <a:rPr lang="en-US" dirty="0"/>
              <a:t>Replication</a:t>
            </a:r>
          </a:p>
          <a:p>
            <a:r>
              <a:rPr lang="en-US" dirty="0"/>
              <a:t>Sampling distribution of PRE and F</a:t>
            </a:r>
          </a:p>
        </p:txBody>
      </p:sp>
    </p:spTree>
    <p:extLst>
      <p:ext uri="{BB962C8B-B14F-4D97-AF65-F5344CB8AC3E}">
        <p14:creationId xmlns:p14="http://schemas.microsoft.com/office/powerpoint/2010/main" val="14708761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C87729F-5093-A349-AF85-08136CD7FF5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139390"/>
                <a:ext cx="7886700" cy="2031349"/>
              </a:xfrm>
            </p:spPr>
            <p:txBody>
              <a:bodyPr>
                <a:normAutofit/>
              </a:bodyPr>
              <a:lstStyle/>
              <a:p>
                <a:r>
                  <a:rPr lang="en-US" sz="3200" dirty="0">
                    <a:solidFill>
                      <a:schemeClr val="tx1"/>
                    </a:solidFill>
                  </a:rPr>
                  <a:t>What distribution did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3200" dirty="0">
                    <a:solidFill>
                      <a:schemeClr val="tx1"/>
                    </a:solidFill>
                  </a:rPr>
                  <a:t> come from? Could it have come from a DGP with 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3200" dirty="0">
                    <a:solidFill>
                      <a:schemeClr val="tx1"/>
                    </a:solidFill>
                  </a:rPr>
                  <a:t> = 0?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C87729F-5093-A349-AF85-08136CD7FF5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139390"/>
                <a:ext cx="7886700" cy="2031349"/>
              </a:xfrm>
              <a:blipFill>
                <a:blip r:embed="rId3"/>
                <a:stretch>
                  <a:fillRect l="-19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FE5D648A-4B2E-F143-A735-F26D69DED89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6615"/>
          <a:stretch/>
        </p:blipFill>
        <p:spPr>
          <a:xfrm>
            <a:off x="293329" y="1597961"/>
            <a:ext cx="5772150" cy="348484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ECB3171-F506-584E-8303-BD9BD3BF896D}"/>
                  </a:ext>
                </a:extLst>
              </p:cNvPr>
              <p:cNvSpPr txBox="1"/>
              <p:nvPr/>
            </p:nvSpPr>
            <p:spPr>
              <a:xfrm>
                <a:off x="3993378" y="1918620"/>
                <a:ext cx="4455066" cy="707886"/>
              </a:xfrm>
              <a:prstGeom prst="rect">
                <a:avLst/>
              </a:prstGeom>
              <a:solidFill>
                <a:schemeClr val="accent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ECB3171-F506-584E-8303-BD9BD3BF89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3378" y="1918620"/>
                <a:ext cx="4455066" cy="707886"/>
              </a:xfrm>
              <a:prstGeom prst="rect">
                <a:avLst/>
              </a:prstGeom>
              <a:blipFill>
                <a:blip r:embed="rId5"/>
                <a:stretch>
                  <a:fillRect b="-87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576E775-C077-DA4F-8765-CFFD5A6A0B64}"/>
                  </a:ext>
                </a:extLst>
              </p:cNvPr>
              <p:cNvSpPr txBox="1"/>
              <p:nvPr/>
            </p:nvSpPr>
            <p:spPr>
              <a:xfrm>
                <a:off x="5562974" y="2830768"/>
                <a:ext cx="2885470" cy="707886"/>
              </a:xfrm>
              <a:prstGeom prst="rect">
                <a:avLst/>
              </a:prstGeom>
              <a:solidFill>
                <a:schemeClr val="accent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576E775-C077-DA4F-8765-CFFD5A6A0B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2974" y="2830768"/>
                <a:ext cx="2885470" cy="707886"/>
              </a:xfrm>
              <a:prstGeom prst="rect">
                <a:avLst/>
              </a:prstGeom>
              <a:blipFill>
                <a:blip r:embed="rId6"/>
                <a:stretch>
                  <a:fillRect b="-70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B21DE42-DF3F-F749-85B5-1A8E390F32D0}"/>
              </a:ext>
            </a:extLst>
          </p:cNvPr>
          <p:cNvCxnSpPr/>
          <p:nvPr/>
        </p:nvCxnSpPr>
        <p:spPr>
          <a:xfrm>
            <a:off x="5562974" y="3340381"/>
            <a:ext cx="0" cy="1090666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9F39B97-D922-9645-A54C-BE111837F958}"/>
              </a:ext>
            </a:extLst>
          </p:cNvPr>
          <p:cNvSpPr txBox="1"/>
          <p:nvPr/>
        </p:nvSpPr>
        <p:spPr>
          <a:xfrm>
            <a:off x="6561898" y="4258060"/>
            <a:ext cx="17940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i="1" dirty="0">
                <a:solidFill>
                  <a:srgbClr val="FF0000"/>
                </a:solidFill>
              </a:rPr>
              <a:t>p</a:t>
            </a:r>
            <a:r>
              <a:rPr lang="en-US" sz="4000" b="1" dirty="0">
                <a:solidFill>
                  <a:srgbClr val="FF0000"/>
                </a:solidFill>
              </a:rPr>
              <a:t>=.000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DF12A24-DD57-8342-88DA-861BD4B14EBD}"/>
              </a:ext>
            </a:extLst>
          </p:cNvPr>
          <p:cNvCxnSpPr>
            <a:cxnSpLocks/>
            <a:stCxn id="9" idx="1"/>
          </p:cNvCxnSpPr>
          <p:nvPr/>
        </p:nvCxnSpPr>
        <p:spPr>
          <a:xfrm flipH="1" flipV="1">
            <a:off x="5629882" y="4193307"/>
            <a:ext cx="932016" cy="41869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2">
            <a:extLst>
              <a:ext uri="{FF2B5EF4-FFF2-40B4-BE49-F238E27FC236}">
                <a16:creationId xmlns:a16="http://schemas.microsoft.com/office/drawing/2014/main" id="{74FF94C5-DE66-D641-A554-A59182B0D73A}"/>
              </a:ext>
            </a:extLst>
          </p:cNvPr>
          <p:cNvSpPr txBox="1">
            <a:spLocks/>
          </p:cNvSpPr>
          <p:nvPr/>
        </p:nvSpPr>
        <p:spPr>
          <a:xfrm>
            <a:off x="628650" y="5494969"/>
            <a:ext cx="7886700" cy="7682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accent2"/>
                </a:solidFill>
              </a:rPr>
              <a:t>Sampling distribution for the empty model</a:t>
            </a:r>
            <a:endParaRPr lang="en-US" sz="3200" dirty="0">
              <a:solidFill>
                <a:schemeClr val="accent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76BD2E8-613E-A64D-AD6A-4A4FC1089F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4439" y="4805732"/>
            <a:ext cx="5029200" cy="63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5902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FEF94FF-0050-B243-A97A-58DF8AD6441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365126"/>
                <a:ext cx="7886700" cy="1834731"/>
              </a:xfrm>
            </p:spPr>
            <p:txBody>
              <a:bodyPr>
                <a:normAutofit fontScale="90000"/>
              </a:bodyPr>
              <a:lstStyle/>
              <a:p>
                <a:r>
                  <a:rPr lang="en-US" dirty="0"/>
                  <a:t>Arrange the sampling distribution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for SE=4 to represent the empty model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FEF94FF-0050-B243-A97A-58DF8AD64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365126"/>
                <a:ext cx="7886700" cy="1834731"/>
              </a:xfrm>
              <a:blipFill>
                <a:blip r:embed="rId3"/>
                <a:stretch>
                  <a:fillRect l="-2733" t="-6897" b="-110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itle 1">
                <a:extLst>
                  <a:ext uri="{FF2B5EF4-FFF2-40B4-BE49-F238E27FC236}">
                    <a16:creationId xmlns:a16="http://schemas.microsoft.com/office/drawing/2014/main" id="{BE4A5FC0-DE66-1146-8144-60A2B99F08A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42673" y="2432333"/>
                <a:ext cx="3305381" cy="4199121"/>
              </a:xfrm>
              <a:prstGeom prst="rect">
                <a:avLst/>
              </a:prstGeom>
            </p:spPr>
            <p:txBody>
              <a:bodyPr>
                <a:noAutofit/>
              </a:bodyPr>
              <a:lstStyle>
                <a:lvl1pPr algn="l" defTabSz="914377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3600" dirty="0">
                    <a:solidFill>
                      <a:schemeClr val="accent2"/>
                    </a:solidFill>
                  </a:rPr>
                  <a:t>What observed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36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36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sz="3600" dirty="0">
                    <a:solidFill>
                      <a:schemeClr val="accent2"/>
                    </a:solidFill>
                  </a:rPr>
                  <a:t>would lead you to reject the empty model?</a:t>
                </a:r>
              </a:p>
            </p:txBody>
          </p:sp>
        </mc:Choice>
        <mc:Fallback xmlns="">
          <p:sp>
            <p:nvSpPr>
              <p:cNvPr id="5" name="Title 1">
                <a:extLst>
                  <a:ext uri="{FF2B5EF4-FFF2-40B4-BE49-F238E27FC236}">
                    <a16:creationId xmlns:a16="http://schemas.microsoft.com/office/drawing/2014/main" id="{BE4A5FC0-DE66-1146-8144-60A2B99F08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2673" y="2432333"/>
                <a:ext cx="3305381" cy="4199121"/>
              </a:xfrm>
              <a:prstGeom prst="rect">
                <a:avLst/>
              </a:prstGeom>
              <a:blipFill>
                <a:blip r:embed="rId4"/>
                <a:stretch>
                  <a:fillRect l="-5364" t="-3636" r="-34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C0AF664B-88E7-834F-93A5-DE4EA94A0ED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4652" r="18192"/>
          <a:stretch/>
        </p:blipFill>
        <p:spPr>
          <a:xfrm rot="5400000">
            <a:off x="1170386" y="1929794"/>
            <a:ext cx="3470247" cy="4553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0511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FEF94FF-0050-B243-A97A-58DF8AD6441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365126"/>
                <a:ext cx="7886700" cy="1834731"/>
              </a:xfrm>
            </p:spPr>
            <p:txBody>
              <a:bodyPr>
                <a:normAutofit fontScale="90000"/>
              </a:bodyPr>
              <a:lstStyle/>
              <a:p>
                <a:r>
                  <a:rPr lang="en-US" dirty="0"/>
                  <a:t>Arrange the sampling distribution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for SE=4 to represent the empty model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FEF94FF-0050-B243-A97A-58DF8AD64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365126"/>
                <a:ext cx="7886700" cy="1834731"/>
              </a:xfrm>
              <a:blipFill>
                <a:blip r:embed="rId3"/>
                <a:stretch>
                  <a:fillRect l="-2733" t="-6897" b="-110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itle 1">
                <a:extLst>
                  <a:ext uri="{FF2B5EF4-FFF2-40B4-BE49-F238E27FC236}">
                    <a16:creationId xmlns:a16="http://schemas.microsoft.com/office/drawing/2014/main" id="{BE4A5FC0-DE66-1146-8144-60A2B99F08A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42673" y="2432333"/>
                <a:ext cx="3305381" cy="4199121"/>
              </a:xfrm>
              <a:prstGeom prst="rect">
                <a:avLst/>
              </a:prstGeom>
            </p:spPr>
            <p:txBody>
              <a:bodyPr>
                <a:noAutofit/>
              </a:bodyPr>
              <a:lstStyle>
                <a:lvl1pPr algn="l" defTabSz="914377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3600" dirty="0">
                    <a:solidFill>
                      <a:schemeClr val="accent2"/>
                    </a:solidFill>
                  </a:rPr>
                  <a:t>If in a study you observe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36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3600" dirty="0">
                    <a:solidFill>
                      <a:schemeClr val="accent2"/>
                    </a:solidFill>
                  </a:rPr>
                  <a:t>= -6, what would you conclude?</a:t>
                </a:r>
              </a:p>
            </p:txBody>
          </p:sp>
        </mc:Choice>
        <mc:Fallback xmlns="">
          <p:sp>
            <p:nvSpPr>
              <p:cNvPr id="5" name="Title 1">
                <a:extLst>
                  <a:ext uri="{FF2B5EF4-FFF2-40B4-BE49-F238E27FC236}">
                    <a16:creationId xmlns:a16="http://schemas.microsoft.com/office/drawing/2014/main" id="{BE4A5FC0-DE66-1146-8144-60A2B99F08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2673" y="2432333"/>
                <a:ext cx="3305381" cy="4199121"/>
              </a:xfrm>
              <a:prstGeom prst="rect">
                <a:avLst/>
              </a:prstGeom>
              <a:blipFill>
                <a:blip r:embed="rId4"/>
                <a:stretch>
                  <a:fillRect l="-5364" t="-3636" r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C0AF664B-88E7-834F-93A5-DE4EA94A0ED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4652" r="18192"/>
          <a:stretch/>
        </p:blipFill>
        <p:spPr>
          <a:xfrm rot="5400000">
            <a:off x="1170386" y="1929794"/>
            <a:ext cx="3470247" cy="4553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6125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FEF94FF-0050-B243-A97A-58DF8AD6441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365126"/>
                <a:ext cx="7886700" cy="1834731"/>
              </a:xfrm>
            </p:spPr>
            <p:txBody>
              <a:bodyPr>
                <a:normAutofit fontScale="90000"/>
              </a:bodyPr>
              <a:lstStyle/>
              <a:p>
                <a:r>
                  <a:rPr lang="en-US" dirty="0"/>
                  <a:t>Change the sampling distribution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to SE=3 and 1 to represent the empty model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FEF94FF-0050-B243-A97A-58DF8AD64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365126"/>
                <a:ext cx="7886700" cy="1834731"/>
              </a:xfrm>
              <a:blipFill>
                <a:blip r:embed="rId3"/>
                <a:stretch>
                  <a:fillRect l="-2733" t="-6897" b="-110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itle 1">
                <a:extLst>
                  <a:ext uri="{FF2B5EF4-FFF2-40B4-BE49-F238E27FC236}">
                    <a16:creationId xmlns:a16="http://schemas.microsoft.com/office/drawing/2014/main" id="{BE4A5FC0-DE66-1146-8144-60A2B99F08A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42673" y="2432333"/>
                <a:ext cx="3305381" cy="4199121"/>
              </a:xfrm>
              <a:prstGeom prst="rect">
                <a:avLst/>
              </a:prstGeom>
            </p:spPr>
            <p:txBody>
              <a:bodyPr>
                <a:noAutofit/>
              </a:bodyPr>
              <a:lstStyle>
                <a:lvl1pPr algn="l" defTabSz="914377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3600" dirty="0">
                    <a:solidFill>
                      <a:schemeClr val="accent2"/>
                    </a:solidFill>
                  </a:rPr>
                  <a:t>If in a study you observe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36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3600" dirty="0">
                    <a:solidFill>
                      <a:schemeClr val="accent2"/>
                    </a:solidFill>
                  </a:rPr>
                  <a:t>= -6, what would you conclude? How would changing SE affect this?</a:t>
                </a:r>
              </a:p>
            </p:txBody>
          </p:sp>
        </mc:Choice>
        <mc:Fallback xmlns="">
          <p:sp>
            <p:nvSpPr>
              <p:cNvPr id="5" name="Title 1">
                <a:extLst>
                  <a:ext uri="{FF2B5EF4-FFF2-40B4-BE49-F238E27FC236}">
                    <a16:creationId xmlns:a16="http://schemas.microsoft.com/office/drawing/2014/main" id="{BE4A5FC0-DE66-1146-8144-60A2B99F08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2673" y="2432333"/>
                <a:ext cx="3305381" cy="4199121"/>
              </a:xfrm>
              <a:prstGeom prst="rect">
                <a:avLst/>
              </a:prstGeom>
              <a:blipFill>
                <a:blip r:embed="rId4"/>
                <a:stretch>
                  <a:fillRect l="-5364" t="-3636" r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C0AF664B-88E7-834F-93A5-DE4EA94A0ED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4652" r="18192"/>
          <a:stretch/>
        </p:blipFill>
        <p:spPr>
          <a:xfrm rot="5400000">
            <a:off x="1170386" y="1929794"/>
            <a:ext cx="3470247" cy="4553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3995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48550D-4F5C-C540-824A-A2F3DE5BB54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5DA96B4-298E-364E-ACFF-F70A95E06DE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slide.url=https://www.polleverywhere.com/multiple_choice_polls/rQgaEL2vC1kRjb0HeFH6g">
            <a:extLst>
              <a:ext uri="{FF2B5EF4-FFF2-40B4-BE49-F238E27FC236}">
                <a16:creationId xmlns:a16="http://schemas.microsoft.com/office/drawing/2014/main" id="{38107710-0A1B-F44E-BD8D-3574F0CDE80F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" y="63500"/>
            <a:ext cx="9017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2432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5AE500-06BA-194E-A3E7-FAC20BC13D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D376F5-7BB3-114E-B043-0F1DC9526BA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slide.url=https://www.polleverywhere.com/multiple_choice_polls/tGXi5DJ7P1GcsFa788HKV">
            <a:extLst>
              <a:ext uri="{FF2B5EF4-FFF2-40B4-BE49-F238E27FC236}">
                <a16:creationId xmlns:a16="http://schemas.microsoft.com/office/drawing/2014/main" id="{B32DE7AF-1AEF-744B-A353-1284DFB925ED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" y="63500"/>
            <a:ext cx="9017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1612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FEF94FF-0050-B243-A97A-58DF8AD6441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365126"/>
                <a:ext cx="7886700" cy="1834731"/>
              </a:xfrm>
            </p:spPr>
            <p:txBody>
              <a:bodyPr>
                <a:normAutofit fontScale="90000"/>
              </a:bodyPr>
              <a:lstStyle/>
              <a:p>
                <a:r>
                  <a:rPr lang="en-US" dirty="0"/>
                  <a:t>Still assuming SE=4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,= -6 construct a 95% confidence interval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FEF94FF-0050-B243-A97A-58DF8AD644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365126"/>
                <a:ext cx="7886700" cy="1834731"/>
              </a:xfrm>
              <a:blipFill>
                <a:blip r:embed="rId3"/>
                <a:stretch>
                  <a:fillRect l="-2733" t="-6897" b="-110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itle 1">
                <a:extLst>
                  <a:ext uri="{FF2B5EF4-FFF2-40B4-BE49-F238E27FC236}">
                    <a16:creationId xmlns:a16="http://schemas.microsoft.com/office/drawing/2014/main" id="{BE4A5FC0-DE66-1146-8144-60A2B99F08A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42673" y="2432333"/>
                <a:ext cx="3305381" cy="4199121"/>
              </a:xfrm>
              <a:prstGeom prst="rect">
                <a:avLst/>
              </a:prstGeom>
            </p:spPr>
            <p:txBody>
              <a:bodyPr>
                <a:noAutofit/>
              </a:bodyPr>
              <a:lstStyle>
                <a:lvl1pPr algn="l" defTabSz="914377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3600" dirty="0">
                    <a:solidFill>
                      <a:schemeClr val="accent2"/>
                    </a:solidFill>
                  </a:rPr>
                  <a:t>If in a study you observe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36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3600" dirty="0">
                    <a:solidFill>
                      <a:schemeClr val="accent2"/>
                    </a:solidFill>
                  </a:rPr>
                  <a:t>= -6, what would you conclude? How does this related to the hypothesis test?</a:t>
                </a:r>
              </a:p>
            </p:txBody>
          </p:sp>
        </mc:Choice>
        <mc:Fallback xmlns="">
          <p:sp>
            <p:nvSpPr>
              <p:cNvPr id="5" name="Title 1">
                <a:extLst>
                  <a:ext uri="{FF2B5EF4-FFF2-40B4-BE49-F238E27FC236}">
                    <a16:creationId xmlns:a16="http://schemas.microsoft.com/office/drawing/2014/main" id="{BE4A5FC0-DE66-1146-8144-60A2B99F08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2673" y="2432333"/>
                <a:ext cx="3305381" cy="4199121"/>
              </a:xfrm>
              <a:prstGeom prst="rect">
                <a:avLst/>
              </a:prstGeom>
              <a:blipFill>
                <a:blip r:embed="rId4"/>
                <a:stretch>
                  <a:fillRect l="-5364" t="-3636" r="-6897" b="-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C0AF664B-88E7-834F-93A5-DE4EA94A0ED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4652" r="18192"/>
          <a:stretch/>
        </p:blipFill>
        <p:spPr>
          <a:xfrm rot="5400000">
            <a:off x="1170386" y="1929794"/>
            <a:ext cx="3470247" cy="4553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829063"/>
      </p:ext>
    </p:extLst>
  </p:cSld>
  <p:clrMapOvr>
    <a:masterClrMapping/>
  </p:clrMapOvr>
</p:sld>
</file>

<file path=ppt/theme/theme1.xml><?xml version="1.0" encoding="utf-8"?>
<a:theme xmlns:a="http://schemas.openxmlformats.org/drawingml/2006/main" name="Jim 100A Theme">
  <a:themeElements>
    <a:clrScheme name="Custom 19">
      <a:dk1>
        <a:srgbClr val="5E5E5E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Franklin Gothic">
      <a:majorFont>
        <a:latin typeface="Franklin Gothic Medium" panose="020B0603020102020204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Jim 100A Theme" id="{B6BB269D-DDAD-FB4D-8CF2-0011F768D8A1}" vid="{8785C8FF-82C9-DF4C-9B84-B18BAAE2DFE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Jim 100A Theme</Template>
  <TotalTime>107954</TotalTime>
  <Words>655</Words>
  <Application>Microsoft Macintosh PowerPoint</Application>
  <PresentationFormat>On-screen Show (4:3)</PresentationFormat>
  <Paragraphs>70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Calibri</vt:lpstr>
      <vt:lpstr>Cambria Math</vt:lpstr>
      <vt:lpstr>Franklin Gothic Book</vt:lpstr>
      <vt:lpstr>Franklin Gothic Medium</vt:lpstr>
      <vt:lpstr>Jim 100A Theme</vt:lpstr>
      <vt:lpstr>Getting started…</vt:lpstr>
      <vt:lpstr>This week</vt:lpstr>
      <vt:lpstr>What distribution did b_1 come from? Could it have come from a DGP with a β_1 = 0?</vt:lpstr>
      <vt:lpstr>Arrange the sampling distribution of b_1for SE=4 to represent the empty model</vt:lpstr>
      <vt:lpstr>Arrange the sampling distribution of b_1for SE=4 to represent the empty model</vt:lpstr>
      <vt:lpstr>Change the sampling distribution of b_1to SE=3 and 1 to represent the empty model</vt:lpstr>
      <vt:lpstr>PowerPoint Presentation</vt:lpstr>
      <vt:lpstr>PowerPoint Presentation</vt:lpstr>
      <vt:lpstr>Still assuming SE=4 and b_1,= -6 construct a 95% confidence interval for β_1.</vt:lpstr>
      <vt:lpstr>PowerPoint Presentation</vt:lpstr>
      <vt:lpstr>Change SE=1. If b_1,= -6 would you reject the null model?</vt:lpstr>
      <vt:lpstr>Discuss</vt:lpstr>
      <vt:lpstr>PowerPoint Presentation</vt:lpstr>
      <vt:lpstr>Power and Type II Error</vt:lpstr>
      <vt:lpstr>Still assuming SE=4, if β_1= -22, what is the probability of doing a study and rejecting the empty model?</vt:lpstr>
      <vt:lpstr>Still assuming SE=4, if β_1= -16, what is the probability of doing a study and rejecting the empty model?</vt:lpstr>
      <vt:lpstr>Still assuming SE=4, if β_1= -8, what is the probability of doing a study and rejecting the empty model?</vt:lpstr>
      <vt:lpstr>If we want to be able to detect an effect of β_1= -12 with 97.5% probability, what Standard Error would we need?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First Day</dc:title>
  <dc:creator>Microsoft Office User</dc:creator>
  <cp:lastModifiedBy>James Stigler</cp:lastModifiedBy>
  <cp:revision>1349</cp:revision>
  <cp:lastPrinted>2019-05-31T17:58:42Z</cp:lastPrinted>
  <dcterms:created xsi:type="dcterms:W3CDTF">2017-01-01T20:50:07Z</dcterms:created>
  <dcterms:modified xsi:type="dcterms:W3CDTF">2019-07-24T01:58:57Z</dcterms:modified>
</cp:coreProperties>
</file>